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12" r:id="rId4"/>
    <p:sldMasterId id="2147483724" r:id="rId5"/>
  </p:sldMasterIdLst>
  <p:notesMasterIdLst>
    <p:notesMasterId r:id="rId19"/>
  </p:notesMasterIdLst>
  <p:handoutMasterIdLst>
    <p:handoutMasterId r:id="rId20"/>
  </p:handoutMasterIdLst>
  <p:sldIdLst>
    <p:sldId id="416" r:id="rId6"/>
    <p:sldId id="417" r:id="rId7"/>
    <p:sldId id="419" r:id="rId8"/>
    <p:sldId id="256" r:id="rId9"/>
    <p:sldId id="424" r:id="rId10"/>
    <p:sldId id="420" r:id="rId11"/>
    <p:sldId id="418" r:id="rId12"/>
    <p:sldId id="421" r:id="rId13"/>
    <p:sldId id="422" r:id="rId14"/>
    <p:sldId id="423" r:id="rId15"/>
    <p:sldId id="408" r:id="rId16"/>
    <p:sldId id="409" r:id="rId17"/>
    <p:sldId id="404" r:id="rId18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>
            <p14:sldId id="416"/>
            <p14:sldId id="417"/>
          </p14:sldIdLst>
        </p14:section>
        <p14:section name="CAP" id="{D1E6BAAE-41BE-48D1-A5B4-A80D4B78E258}">
          <p14:sldIdLst>
            <p14:sldId id="419"/>
            <p14:sldId id="256"/>
            <p14:sldId id="424"/>
          </p14:sldIdLst>
        </p14:section>
        <p14:section name="ABAP" id="{3B76A8AE-A697-47E4-9A9F-FA7F2ACBC6BB}">
          <p14:sldIdLst>
            <p14:sldId id="420"/>
            <p14:sldId id="418"/>
          </p14:sldIdLst>
        </p14:section>
        <p14:section name="ChatGPT" id="{4E6383D7-3AA7-442A-8034-9E5B73199065}">
          <p14:sldIdLst>
            <p14:sldId id="421"/>
            <p14:sldId id="422"/>
            <p14:sldId id="423"/>
          </p14:sldIdLst>
        </p14:section>
        <p14:section name="Go go go" id="{1CFCC745-F74D-4ABA-A995-42DAACFA49F4}">
          <p14:sldIdLst>
            <p14:sldId id="408"/>
          </p14:sldIdLst>
        </p14:section>
        <p14:section name="Followup" id="{E228A65D-4B95-4FEE-9A69-F629087D1923}">
          <p14:sldIdLst>
            <p14:sldId id="409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70"/>
    <a:srgbClr val="EEAA9C"/>
    <a:srgbClr val="EE9E8E"/>
    <a:srgbClr val="B7E3C3"/>
    <a:srgbClr val="9EDAAE"/>
    <a:srgbClr val="85D199"/>
    <a:srgbClr val="4DC779"/>
    <a:srgbClr val="F0C2BA"/>
    <a:srgbClr val="E59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468" y="114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02.02.2024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02.02.2024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7DB6-D1FB-D581-DEA7-D2A2E665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BF411-FAA8-A3E8-D318-904EA1737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01E7-A241-0A78-6AFB-93D7EB64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535-AB8B-CDD1-E864-AE2683F4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30DE9-F26E-79F5-4FEA-33DBD40E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666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01A-58A1-3ADD-8730-71BBBF93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DDDD-40AE-E4FF-7729-F97991A0F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142E5-390E-ACE0-C2FC-278D0C43D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38707-6D61-723B-60ED-E47042B9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8A66D-3654-CDE0-8BC8-D17F3C05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A7BDA-F199-3C94-C2BF-79D40E83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803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3B1D-AB45-6EF7-34DA-45337E6A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4776-3C4B-3024-AA50-DB023D509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67446-D4FB-518C-C438-2C4A8AE55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F2477-A91E-867E-3C63-D93B0D896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4B50E-FD6F-3239-5F4E-748ABBC70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6B68B-877F-CB7A-D1CE-4DC39182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346B2-5346-BC9A-73E0-AB880994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8F704-7674-A35B-6408-9E2A6066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4498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6105-E05E-796C-AEC2-A8D1ADB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A7AF3-907C-7FB3-FB7F-D2FD8528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C8F88-C810-15B1-3D80-F6BCDA02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D85CD-010E-A08C-0661-20942198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213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398FD-0BC1-98DB-D897-CBABB032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E8D94-8A95-A025-627B-C31ECE75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5AC7-EB44-F825-C0F3-B651F10D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292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DF16-4E47-276A-BC84-84EEAA3B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EACC-6CD0-2322-335D-26A5D86E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2592B-C646-A7B6-E044-AAA72F6CD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14E5C-87F7-5D79-D60B-B1BC449C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F34A1-783F-2921-39EB-9472C8D8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AA442-E98D-11FF-3C0A-97B6B431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734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7ECC-500E-E948-CE54-A0F50E1D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F17E9-FDE1-1EC4-123C-2D2AF747F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0B540-D152-5B03-C116-8EF11DB7E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79D09-FE91-5314-23CD-6F9F4737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C3BC8-5F60-4ED5-5056-C57FB017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58A24-71AD-C84C-32C5-F0A5C984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8965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C358-2098-8616-017C-29E18169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03066-01A6-9C7C-12B1-762E12568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F1B0-56D5-D2C3-D5CE-D5275E4B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B9C4-A53E-FD21-F0D5-F0DC1184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6816-9FAF-B187-2968-9419E962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493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7F31A-C998-C3A9-984F-8B61E051F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A390B-F3F8-10F2-A1E3-B4180B653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C6206-0BD8-D7A9-C68E-363DF495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4D83D-2AE7-B91A-04D1-8D18CF8E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6AC1-EF21-C83E-5871-B7E7B731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7166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Februar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Februar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Februar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Februar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3B7A-FCC4-1AE1-F9C8-727B1500B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86422-C95F-90BD-ADFC-30187ED3A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3CF0D-8ED9-B6E9-65CA-197819E0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BB47C-1037-BD84-9AE2-E472E219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C2D60-75A7-890A-1941-6DBC4DA5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169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9E65-53C7-E307-C139-1DB8C3B1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F5E9-6D16-7301-00D2-54243238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97A7-1C95-8E09-5681-5590895F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D9DF-E5C9-84F0-BB88-DA6772AA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FC704-F4AF-7590-16B4-17E7E1B1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297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2. Februar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8A49A-D14C-B17C-7E55-70BE2403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763F3-1EBE-22B2-4C0B-CC9EC75E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DA6A-75DE-033C-7F23-B85AF0A71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102C9-DE61-4CD8-AC35-112A0980813C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BF37-F7E8-6517-F561-77554DAB4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45F0B-4FB8-61D4-26A0-EBC41CE8D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404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2. Februar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aka.ms/meet-martin" TargetMode="External"/><Relationship Id="rId7" Type="http://schemas.openxmlformats.org/officeDocument/2006/relationships/hyperlink" Target="https://www.linkedin.com/in/holger-bruchelt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in/martin-pankraz/" TargetMode="External"/><Relationship Id="rId5" Type="http://schemas.openxmlformats.org/officeDocument/2006/relationships/hyperlink" Target="mailto:Holger.bruchelt@microsoft.com" TargetMode="External"/><Relationship Id="rId4" Type="http://schemas.openxmlformats.org/officeDocument/2006/relationships/hyperlink" Target="mailto:martin.pankraz@microsoft.co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svg"/><Relationship Id="rId3" Type="http://schemas.openxmlformats.org/officeDocument/2006/relationships/image" Target="../media/image22.svg"/><Relationship Id="rId21" Type="http://schemas.openxmlformats.org/officeDocument/2006/relationships/image" Target="../media/image40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svg"/><Relationship Id="rId3" Type="http://schemas.openxmlformats.org/officeDocument/2006/relationships/image" Target="../media/image22.svg"/><Relationship Id="rId21" Type="http://schemas.openxmlformats.org/officeDocument/2006/relationships/image" Target="../media/image40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3A33C9-C584-1139-83AD-2C04709E2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4A300B-6AAE-1F79-5A6E-CA870BD0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– Microsoft Track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6A57A2-5A15-4D29-E24D-4827F8992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5C7F8F-4CD8-529E-F7AD-A41F2E6B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437" y="1333948"/>
            <a:ext cx="3724050" cy="471494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F39E62-7F18-17AA-A3D5-7E656C68CCC5}"/>
              </a:ext>
            </a:extLst>
          </p:cNvPr>
          <p:cNvSpPr/>
          <p:nvPr/>
        </p:nvSpPr>
        <p:spPr>
          <a:xfrm>
            <a:off x="4412751" y="1690099"/>
            <a:ext cx="3005191" cy="2953820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C8062-6AE4-0E9B-7F35-CCE4F8DB9F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ue and green folded paper&#10;&#10;Description automatically generated">
            <a:extLst>
              <a:ext uri="{FF2B5EF4-FFF2-40B4-BE49-F238E27FC236}">
                <a16:creationId xmlns:a16="http://schemas.microsoft.com/office/drawing/2014/main" id="{096C1B83-0764-53B3-1145-B2FC2F098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66" y="1980601"/>
            <a:ext cx="966420" cy="966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E4670-0799-EC2E-D8BC-FB5895D8E3AD}"/>
              </a:ext>
            </a:extLst>
          </p:cNvPr>
          <p:cNvSpPr txBox="1"/>
          <p:nvPr/>
        </p:nvSpPr>
        <p:spPr>
          <a:xfrm>
            <a:off x="5160230" y="3090446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Copilot Studio</a:t>
            </a:r>
            <a:endParaRPr lang="en-US" dirty="0"/>
          </a:p>
        </p:txBody>
      </p:sp>
      <p:pic>
        <p:nvPicPr>
          <p:cNvPr id="7" name="Picture 4" descr="Power Automate icon">
            <a:extLst>
              <a:ext uri="{FF2B5EF4-FFF2-40B4-BE49-F238E27FC236}">
                <a16:creationId xmlns:a16="http://schemas.microsoft.com/office/drawing/2014/main" id="{FBA30906-CDEA-44D4-255E-2A65AEA1A3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86" y="1754569"/>
            <a:ext cx="910456" cy="91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81FBA-0DDE-A82D-93D1-FC635BBD4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14" t="-24527"/>
          <a:stretch/>
        </p:blipFill>
        <p:spPr>
          <a:xfrm>
            <a:off x="9288935" y="4403123"/>
            <a:ext cx="830534" cy="505392"/>
          </a:xfrm>
          <a:prstGeom prst="rect">
            <a:avLst/>
          </a:prstGeom>
        </p:spPr>
      </p:pic>
      <p:pic>
        <p:nvPicPr>
          <p:cNvPr id="10" name="Graphic 9" descr="Internet outline">
            <a:extLst>
              <a:ext uri="{FF2B5EF4-FFF2-40B4-BE49-F238E27FC236}">
                <a16:creationId xmlns:a16="http://schemas.microsoft.com/office/drawing/2014/main" id="{8667397A-4523-8C6E-CD68-68BE4016E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2091" y="1673954"/>
            <a:ext cx="914400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1F937D7-43A6-457D-76EA-CA951AF1987D}"/>
              </a:ext>
            </a:extLst>
          </p:cNvPr>
          <p:cNvGrpSpPr/>
          <p:nvPr/>
        </p:nvGrpSpPr>
        <p:grpSpPr>
          <a:xfrm>
            <a:off x="866195" y="3881309"/>
            <a:ext cx="1606192" cy="1371600"/>
            <a:chOff x="866195" y="3881309"/>
            <a:chExt cx="1606192" cy="1371600"/>
          </a:xfrm>
        </p:grpSpPr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23F84DF5-345A-1D3C-6ED8-007533369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12091" y="3881309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Document outline">
              <a:extLst>
                <a:ext uri="{FF2B5EF4-FFF2-40B4-BE49-F238E27FC236}">
                  <a16:creationId xmlns:a16="http://schemas.microsoft.com/office/drawing/2014/main" id="{31DCACE8-6F4F-44AB-D3D4-A41DF09C0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6195" y="4338509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Document outline">
              <a:extLst>
                <a:ext uri="{FF2B5EF4-FFF2-40B4-BE49-F238E27FC236}">
                  <a16:creationId xmlns:a16="http://schemas.microsoft.com/office/drawing/2014/main" id="{F7065F49-A4B0-690D-3D0F-C9CE1264D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7987" y="4338509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8962FB-31C1-FF79-7831-88B0321E75E3}"/>
              </a:ext>
            </a:extLst>
          </p:cNvPr>
          <p:cNvSpPr txBox="1"/>
          <p:nvPr/>
        </p:nvSpPr>
        <p:spPr>
          <a:xfrm>
            <a:off x="3628438" y="2908790"/>
            <a:ext cx="1498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Generative AI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BA9D5C3-03C2-0C43-780C-5161C84AE3A5}"/>
              </a:ext>
            </a:extLst>
          </p:cNvPr>
          <p:cNvCxnSpPr>
            <a:stCxn id="16" idx="1"/>
            <a:endCxn id="10" idx="3"/>
          </p:cNvCxnSpPr>
          <p:nvPr/>
        </p:nvCxnSpPr>
        <p:spPr>
          <a:xfrm rot="10800000">
            <a:off x="2126492" y="2131155"/>
            <a:ext cx="1501947" cy="946913"/>
          </a:xfrm>
          <a:prstGeom prst="bentConnector3">
            <a:avLst>
              <a:gd name="adj1" fmla="val 76678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E15DA84-65C3-FC87-7BC8-3A2252C58CF1}"/>
              </a:ext>
            </a:extLst>
          </p:cNvPr>
          <p:cNvCxnSpPr>
            <a:endCxn id="16" idx="1"/>
          </p:cNvCxnSpPr>
          <p:nvPr/>
        </p:nvCxnSpPr>
        <p:spPr>
          <a:xfrm rot="5400000" flipH="1" flipV="1">
            <a:off x="2191591" y="3358863"/>
            <a:ext cx="1717642" cy="1156051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39D6D5F-51F2-5EED-41BE-813452485DF1}"/>
              </a:ext>
            </a:extLst>
          </p:cNvPr>
          <p:cNvSpPr txBox="1"/>
          <p:nvPr/>
        </p:nvSpPr>
        <p:spPr>
          <a:xfrm>
            <a:off x="771538" y="2511007"/>
            <a:ext cx="1814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Public Website / </a:t>
            </a:r>
            <a:br>
              <a:rPr lang="de-DE" dirty="0"/>
            </a:br>
            <a:r>
              <a:rPr lang="de-DE" dirty="0"/>
              <a:t>SharePoint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F52ABA-0A76-6657-E734-D27A72E525BD}"/>
              </a:ext>
            </a:extLst>
          </p:cNvPr>
          <p:cNvSpPr txBox="1"/>
          <p:nvPr/>
        </p:nvSpPr>
        <p:spPr>
          <a:xfrm>
            <a:off x="1028565" y="536277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Documents</a:t>
            </a:r>
            <a:endParaRPr lang="en-US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23C92A2-CE29-A73D-675A-A4D89B83AF56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0800000" flipV="1">
            <a:off x="7417942" y="2209797"/>
            <a:ext cx="1846444" cy="957212"/>
          </a:xfrm>
          <a:prstGeom prst="bentConnector3">
            <a:avLst>
              <a:gd name="adj1" fmla="val 5000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121AFE0-3FB1-D1FF-5A36-CF37F02CAE03}"/>
              </a:ext>
            </a:extLst>
          </p:cNvPr>
          <p:cNvSpPr/>
          <p:nvPr/>
        </p:nvSpPr>
        <p:spPr>
          <a:xfrm>
            <a:off x="8769254" y="3256028"/>
            <a:ext cx="1900720" cy="505392"/>
          </a:xfrm>
          <a:prstGeom prst="roundRect">
            <a:avLst/>
          </a:prstGeom>
          <a:solidFill>
            <a:srgbClr val="9FC9E9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Azure Open AI</a:t>
            </a:r>
            <a:endParaRPr lang="en-US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E1757E1-E136-F469-148E-0E616C1132D5}"/>
              </a:ext>
            </a:extLst>
          </p:cNvPr>
          <p:cNvCxnSpPr>
            <a:stCxn id="7" idx="2"/>
            <a:endCxn id="33" idx="0"/>
          </p:cNvCxnSpPr>
          <p:nvPr/>
        </p:nvCxnSpPr>
        <p:spPr>
          <a:xfrm rot="5400000">
            <a:off x="9424113" y="2960526"/>
            <a:ext cx="59100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A873B77-BA5F-3B18-F134-F656D402B812}"/>
              </a:ext>
            </a:extLst>
          </p:cNvPr>
          <p:cNvCxnSpPr>
            <a:cxnSpLocks/>
            <a:stCxn id="33" idx="2"/>
            <a:endCxn id="8" idx="0"/>
          </p:cNvCxnSpPr>
          <p:nvPr/>
        </p:nvCxnSpPr>
        <p:spPr>
          <a:xfrm rot="5400000">
            <a:off x="9391057" y="4074565"/>
            <a:ext cx="641703" cy="154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AA2D0B-5546-6189-EC6F-AC1D508C7A0A}"/>
              </a:ext>
            </a:extLst>
          </p:cNvPr>
          <p:cNvSpPr txBox="1"/>
          <p:nvPr/>
        </p:nvSpPr>
        <p:spPr>
          <a:xfrm>
            <a:off x="8806171" y="2590074"/>
            <a:ext cx="1796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Power </a:t>
            </a:r>
            <a:r>
              <a:rPr lang="de-DE" dirty="0" err="1"/>
              <a:t>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6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D4F90D-A3B7-117A-E918-45E8C360A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341437"/>
            <a:ext cx="12191999" cy="4883871"/>
          </a:xfrm>
        </p:spPr>
        <p:txBody>
          <a:bodyPr/>
          <a:lstStyle/>
          <a:p>
            <a:pPr algn="ctr"/>
            <a:r>
              <a:rPr lang="de-DE" sz="5400" dirty="0"/>
              <a:t>👇</a:t>
            </a:r>
          </a:p>
          <a:p>
            <a:pPr algn="ctr"/>
            <a:r>
              <a:rPr lang="de-DE" sz="5400" dirty="0"/>
              <a:t>https://aka.ms/dsag-tt-24-microsoft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F759ED7-A67D-2BA8-65D6-CEDE006474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Credentials</a:t>
            </a:r>
            <a:r>
              <a:rPr lang="de-DE" cap="none" dirty="0"/>
              <a:t> für heute gibt’s hier</a:t>
            </a:r>
          </a:p>
        </p:txBody>
      </p:sp>
    </p:spTree>
    <p:extLst>
      <p:ext uri="{BB962C8B-B14F-4D97-AF65-F5344CB8AC3E}">
        <p14:creationId xmlns:p14="http://schemas.microsoft.com/office/powerpoint/2010/main" val="3189055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1309C08D-E267-98EC-B3EB-A922C1DB8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45" y="969817"/>
            <a:ext cx="5183909" cy="5183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A2213-0897-8E48-B00E-141160595E3C}"/>
              </a:ext>
            </a:extLst>
          </p:cNvPr>
          <p:cNvSpPr txBox="1"/>
          <p:nvPr/>
        </p:nvSpPr>
        <p:spPr>
          <a:xfrm>
            <a:off x="2212108" y="5946789"/>
            <a:ext cx="4922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https://aka.ms/meet-martin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7592291" y="168101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4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5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6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7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582" y="258392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3424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https://github.com/martinpankraz/dsagtechxchange24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84D2-25CB-CE91-73F4-EE2839D73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6"/>
          <a:stretch/>
        </p:blipFill>
        <p:spPr>
          <a:xfrm>
            <a:off x="959285" y="838199"/>
            <a:ext cx="6607653" cy="54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4E15-4CEB-E6FB-E1D8-0BF24F98C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8173C37-A136-05E5-8D55-A9809D9F3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/>
              <a:t>SAP CAP on Azure</a:t>
            </a:r>
          </a:p>
        </p:txBody>
      </p:sp>
    </p:spTree>
    <p:extLst>
      <p:ext uri="{BB962C8B-B14F-4D97-AF65-F5344CB8AC3E}">
        <p14:creationId xmlns:p14="http://schemas.microsoft.com/office/powerpoint/2010/main" val="204266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29A1D44-C8C4-66E3-64FA-ECD21E046864}"/>
              </a:ext>
            </a:extLst>
          </p:cNvPr>
          <p:cNvSpPr/>
          <p:nvPr/>
        </p:nvSpPr>
        <p:spPr>
          <a:xfrm>
            <a:off x="2330270" y="2434740"/>
            <a:ext cx="970133" cy="475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4EBEF5-788F-8971-2961-EEA69A60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8219" y="2901502"/>
            <a:ext cx="352426" cy="3524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16B3DD-C276-EC1B-F50C-8FDAAD575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0999" y="2416812"/>
            <a:ext cx="352426" cy="35242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EB8018-ECD5-D1AF-91F6-E21E04839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0999" y="3577907"/>
            <a:ext cx="352425" cy="3524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ECE0848-0025-2380-481E-7B6C239D2A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3261" y="4030907"/>
            <a:ext cx="326768" cy="3267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BF9E52-123B-7687-66C2-76EA81762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0777" y="4536516"/>
            <a:ext cx="426291" cy="4262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A44D21A-47B7-76FB-F612-8318C2E37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71273" y="1474420"/>
            <a:ext cx="676664" cy="67666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3D2BF1-62AD-D764-9160-5331E13527C8}"/>
              </a:ext>
            </a:extLst>
          </p:cNvPr>
          <p:cNvCxnSpPr>
            <a:cxnSpLocks/>
          </p:cNvCxnSpPr>
          <p:nvPr/>
        </p:nvCxnSpPr>
        <p:spPr>
          <a:xfrm>
            <a:off x="4609605" y="2295709"/>
            <a:ext cx="0" cy="329837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45A5ABEC-CE3B-199B-7E15-6AF183E512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4648" y="5241169"/>
            <a:ext cx="358548" cy="2952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351C69-1596-FE21-3757-E81275EAA91D}"/>
              </a:ext>
            </a:extLst>
          </p:cNvPr>
          <p:cNvCxnSpPr>
            <a:cxnSpLocks/>
          </p:cNvCxnSpPr>
          <p:nvPr/>
        </p:nvCxnSpPr>
        <p:spPr>
          <a:xfrm>
            <a:off x="4597457" y="2593025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94A0E8-D324-EED8-3831-AC77DF8B8D2B}"/>
              </a:ext>
            </a:extLst>
          </p:cNvPr>
          <p:cNvCxnSpPr>
            <a:cxnSpLocks/>
          </p:cNvCxnSpPr>
          <p:nvPr/>
        </p:nvCxnSpPr>
        <p:spPr>
          <a:xfrm>
            <a:off x="4609605" y="3077608"/>
            <a:ext cx="87707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945314-1425-25D6-2F07-9F0F8538B182}"/>
              </a:ext>
            </a:extLst>
          </p:cNvPr>
          <p:cNvCxnSpPr>
            <a:cxnSpLocks/>
          </p:cNvCxnSpPr>
          <p:nvPr/>
        </p:nvCxnSpPr>
        <p:spPr>
          <a:xfrm>
            <a:off x="4609605" y="4749661"/>
            <a:ext cx="87707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171F2B-D3BB-3CB4-9BFD-709BB7817273}"/>
              </a:ext>
            </a:extLst>
          </p:cNvPr>
          <p:cNvCxnSpPr>
            <a:cxnSpLocks/>
          </p:cNvCxnSpPr>
          <p:nvPr/>
        </p:nvCxnSpPr>
        <p:spPr>
          <a:xfrm>
            <a:off x="4609605" y="3763356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8A3636-E46C-41AF-4A36-C627C88C27AC}"/>
              </a:ext>
            </a:extLst>
          </p:cNvPr>
          <p:cNvCxnSpPr>
            <a:cxnSpLocks/>
          </p:cNvCxnSpPr>
          <p:nvPr/>
        </p:nvCxnSpPr>
        <p:spPr>
          <a:xfrm>
            <a:off x="4597457" y="4243085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4C6B18-A7C1-F4CA-B6D9-2CC893719FEA}"/>
              </a:ext>
            </a:extLst>
          </p:cNvPr>
          <p:cNvCxnSpPr>
            <a:cxnSpLocks/>
          </p:cNvCxnSpPr>
          <p:nvPr/>
        </p:nvCxnSpPr>
        <p:spPr>
          <a:xfrm>
            <a:off x="4597457" y="5388806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>
            <a:extLst>
              <a:ext uri="{FF2B5EF4-FFF2-40B4-BE49-F238E27FC236}">
                <a16:creationId xmlns:a16="http://schemas.microsoft.com/office/drawing/2014/main" id="{28B90C8A-6CBA-0D47-2976-0B0667675F94}"/>
              </a:ext>
            </a:extLst>
          </p:cNvPr>
          <p:cNvSpPr/>
          <p:nvPr/>
        </p:nvSpPr>
        <p:spPr>
          <a:xfrm>
            <a:off x="3260799" y="1572064"/>
            <a:ext cx="596089" cy="4921099"/>
          </a:xfrm>
          <a:prstGeom prst="leftBrace">
            <a:avLst>
              <a:gd name="adj1" fmla="val 47466"/>
              <a:gd name="adj2" fmla="val 3645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ED4788-5BCD-221D-BCA6-E9E1C9424593}"/>
              </a:ext>
            </a:extLst>
          </p:cNvPr>
          <p:cNvCxnSpPr>
            <a:cxnSpLocks/>
          </p:cNvCxnSpPr>
          <p:nvPr/>
        </p:nvCxnSpPr>
        <p:spPr>
          <a:xfrm>
            <a:off x="1376548" y="3354734"/>
            <a:ext cx="15535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F8892EB-F1C5-AD7B-B8F9-1582EE5B1F99}"/>
              </a:ext>
            </a:extLst>
          </p:cNvPr>
          <p:cNvSpPr txBox="1"/>
          <p:nvPr/>
        </p:nvSpPr>
        <p:spPr>
          <a:xfrm>
            <a:off x="5046589" y="1633736"/>
            <a:ext cx="2062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Group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ECA9861-D72D-975B-2292-C6433CEE08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42247" y="612990"/>
            <a:ext cx="676664" cy="67666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B4E1D0A-4775-A2F6-8409-62DF672F4ECD}"/>
              </a:ext>
            </a:extLst>
          </p:cNvPr>
          <p:cNvSpPr txBox="1"/>
          <p:nvPr/>
        </p:nvSpPr>
        <p:spPr>
          <a:xfrm>
            <a:off x="4418911" y="866155"/>
            <a:ext cx="6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BF1B5F-D1B1-3B13-A00A-2C16FBF85A1B}"/>
              </a:ext>
            </a:extLst>
          </p:cNvPr>
          <p:cNvSpPr txBox="1"/>
          <p:nvPr/>
        </p:nvSpPr>
        <p:spPr>
          <a:xfrm>
            <a:off x="6077999" y="2423748"/>
            <a:ext cx="2062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Service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0133DC-B81F-77FF-FDBD-D20E831523AF}"/>
              </a:ext>
            </a:extLst>
          </p:cNvPr>
          <p:cNvSpPr txBox="1"/>
          <p:nvPr/>
        </p:nvSpPr>
        <p:spPr>
          <a:xfrm>
            <a:off x="6077996" y="2740169"/>
            <a:ext cx="3010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Service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(F1: Linux,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431B4F-1946-B352-EE2F-C545C35C6983}"/>
              </a:ext>
            </a:extLst>
          </p:cNvPr>
          <p:cNvSpPr txBox="1"/>
          <p:nvPr/>
        </p:nvSpPr>
        <p:spPr>
          <a:xfrm>
            <a:off x="6077998" y="3587143"/>
            <a:ext cx="1253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Vault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C1F2F9-7C0B-7622-D2BE-D13C7540AAE3}"/>
              </a:ext>
            </a:extLst>
          </p:cNvPr>
          <p:cNvSpPr txBox="1"/>
          <p:nvPr/>
        </p:nvSpPr>
        <p:spPr>
          <a:xfrm>
            <a:off x="6077997" y="4025015"/>
            <a:ext cx="301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Analytics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0E5717-81A4-F602-310C-D4F575D0C5B9}"/>
              </a:ext>
            </a:extLst>
          </p:cNvPr>
          <p:cNvSpPr txBox="1"/>
          <p:nvPr/>
        </p:nvSpPr>
        <p:spPr>
          <a:xfrm>
            <a:off x="6077996" y="4580384"/>
            <a:ext cx="301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Insights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2E1768-8802-021A-83A8-B50B82752C83}"/>
              </a:ext>
            </a:extLst>
          </p:cNvPr>
          <p:cNvSpPr txBox="1"/>
          <p:nvPr/>
        </p:nvSpPr>
        <p:spPr>
          <a:xfrm>
            <a:off x="6077996" y="5062738"/>
            <a:ext cx="331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Dashboard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„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upped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3102D36-F6F0-B8B7-4D4D-ECE2183B48E2}"/>
              </a:ext>
            </a:extLst>
          </p:cNvPr>
          <p:cNvCxnSpPr>
            <a:cxnSpLocks/>
          </p:cNvCxnSpPr>
          <p:nvPr/>
        </p:nvCxnSpPr>
        <p:spPr>
          <a:xfrm>
            <a:off x="7366801" y="2593025"/>
            <a:ext cx="163865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EF6B8FF-F27C-2A92-D8FF-004077015F6F}"/>
              </a:ext>
            </a:extLst>
          </p:cNvPr>
          <p:cNvSpPr/>
          <p:nvPr/>
        </p:nvSpPr>
        <p:spPr>
          <a:xfrm>
            <a:off x="7609010" y="2485575"/>
            <a:ext cx="1211543" cy="214899"/>
          </a:xfrm>
          <a:prstGeom prst="roundRect">
            <a:avLst>
              <a:gd name="adj" fmla="val 42718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powered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C26C5C-F6BB-CB54-2006-C91C0466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475" y="5021977"/>
            <a:ext cx="118248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80B50-0B71-235E-F184-EE01F7C63906}"/>
              </a:ext>
            </a:extLst>
          </p:cNvPr>
          <p:cNvSpPr txBox="1"/>
          <p:nvPr/>
        </p:nvSpPr>
        <p:spPr>
          <a:xfrm>
            <a:off x="165196" y="2485575"/>
            <a:ext cx="155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Codespaces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GitHub Codespaces - Visual Studio Marketplace">
            <a:extLst>
              <a:ext uri="{FF2B5EF4-FFF2-40B4-BE49-F238E27FC236}">
                <a16:creationId xmlns:a16="http://schemas.microsoft.com/office/drawing/2014/main" id="{6A8A17B2-7BE4-D427-D899-F5CEB0C8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9" y="2786637"/>
            <a:ext cx="890320" cy="8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196FFF-7C2A-DCE6-3A60-FEF488CC4546}"/>
              </a:ext>
            </a:extLst>
          </p:cNvPr>
          <p:cNvSpPr/>
          <p:nvPr/>
        </p:nvSpPr>
        <p:spPr>
          <a:xfrm>
            <a:off x="1595194" y="2860237"/>
            <a:ext cx="1058042" cy="406440"/>
          </a:xfrm>
          <a:prstGeom prst="roundRect">
            <a:avLst/>
          </a:prstGeom>
          <a:solidFill>
            <a:srgbClr val="40404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azd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up</a:t>
            </a: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72 Monospace" panose="020B0509030603020204" pitchFamily="49" charset="0"/>
              <a:ea typeface="+mn-ea"/>
              <a:cs typeface="72 Monospace" panose="020B0509030603020204" pitchFamily="49" charset="0"/>
            </a:endParaRP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7DF28A63-B532-6326-D194-859164A2CF6B}"/>
              </a:ext>
            </a:extLst>
          </p:cNvPr>
          <p:cNvCxnSpPr>
            <a:cxnSpLocks/>
          </p:cNvCxnSpPr>
          <p:nvPr/>
        </p:nvCxnSpPr>
        <p:spPr>
          <a:xfrm>
            <a:off x="9698398" y="3003183"/>
            <a:ext cx="0" cy="1959624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: Rounded Corners 1026">
            <a:extLst>
              <a:ext uri="{FF2B5EF4-FFF2-40B4-BE49-F238E27FC236}">
                <a16:creationId xmlns:a16="http://schemas.microsoft.com/office/drawing/2014/main" id="{284D38F3-4009-25C0-4CA4-978AC1825866}"/>
              </a:ext>
            </a:extLst>
          </p:cNvPr>
          <p:cNvSpPr/>
          <p:nvPr/>
        </p:nvSpPr>
        <p:spPr>
          <a:xfrm rot="16200000">
            <a:off x="9325713" y="4009740"/>
            <a:ext cx="745371" cy="233708"/>
          </a:xfrm>
          <a:prstGeom prst="roundRect">
            <a:avLst>
              <a:gd name="adj" fmla="val 4461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OData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CAPire | CAPire">
            <a:extLst>
              <a:ext uri="{FF2B5EF4-FFF2-40B4-BE49-F238E27FC236}">
                <a16:creationId xmlns:a16="http://schemas.microsoft.com/office/drawing/2014/main" id="{844AA513-CF1E-70E9-DFE9-BDBBC5E1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14" y="2010159"/>
            <a:ext cx="885711" cy="88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UI5 - Wikipedia">
            <a:extLst>
              <a:ext uri="{FF2B5EF4-FFF2-40B4-BE49-F238E27FC236}">
                <a16:creationId xmlns:a16="http://schemas.microsoft.com/office/drawing/2014/main" id="{0730D2C0-13A7-D4FA-9500-E8CEE285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398" y="2040933"/>
            <a:ext cx="902532" cy="32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0ABE20-C46D-32EA-D20A-68BC0FF1B6BB}"/>
              </a:ext>
            </a:extLst>
          </p:cNvPr>
          <p:cNvSpPr txBox="1"/>
          <p:nvPr/>
        </p:nvSpPr>
        <p:spPr>
          <a:xfrm>
            <a:off x="9319319" y="2721698"/>
            <a:ext cx="902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CAP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39B015A-D3AB-3518-A3E8-E34677138E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78745" y="1045626"/>
            <a:ext cx="476250" cy="63817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D90E7-3C64-4E71-C7EF-3FFBA9B58C87}"/>
              </a:ext>
            </a:extLst>
          </p:cNvPr>
          <p:cNvCxnSpPr>
            <a:cxnSpLocks/>
          </p:cNvCxnSpPr>
          <p:nvPr/>
        </p:nvCxnSpPr>
        <p:spPr>
          <a:xfrm flipV="1">
            <a:off x="9716870" y="1757691"/>
            <a:ext cx="0" cy="26170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803069-D1A1-7766-57B8-D88A0C61012E}"/>
              </a:ext>
            </a:extLst>
          </p:cNvPr>
          <p:cNvSpPr txBox="1"/>
          <p:nvPr/>
        </p:nvSpPr>
        <p:spPr>
          <a:xfrm>
            <a:off x="8048828" y="407449"/>
            <a:ext cx="333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DB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PostgreSQL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citus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blue and white diamond&#10;&#10;Description automatically generated with low confidence">
            <a:extLst>
              <a:ext uri="{FF2B5EF4-FFF2-40B4-BE49-F238E27FC236}">
                <a16:creationId xmlns:a16="http://schemas.microsoft.com/office/drawing/2014/main" id="{67805120-DA4D-C7B7-8494-430193BDE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84" y="790498"/>
            <a:ext cx="399423" cy="3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2129FD-B06A-1EC6-C7D5-C96B28E45DB5}"/>
              </a:ext>
            </a:extLst>
          </p:cNvPr>
          <p:cNvSpPr txBox="1"/>
          <p:nvPr/>
        </p:nvSpPr>
        <p:spPr>
          <a:xfrm>
            <a:off x="6112883" y="769123"/>
            <a:ext cx="1659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formerly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Azure AD)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srgbClr val="0747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E476A92-5656-A8EC-BEB4-3DF6964C366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18911" y="5933396"/>
            <a:ext cx="489235" cy="4892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3E1A72-18EA-366E-A559-BBB25C6222D9}"/>
              </a:ext>
            </a:extLst>
          </p:cNvPr>
          <p:cNvSpPr txBox="1"/>
          <p:nvPr/>
        </p:nvSpPr>
        <p:spPr>
          <a:xfrm>
            <a:off x="4900810" y="5971742"/>
            <a:ext cx="33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ID App Registration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rgbClr val="0747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39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62" grpId="0" animBg="1"/>
      <p:bldP spid="4" grpId="0" animBg="1"/>
      <p:bldP spid="1027" grpId="0" animBg="1"/>
      <p:bldP spid="14" grpId="0"/>
      <p:bldP spid="41" grpId="0"/>
      <p:bldP spid="19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29A1D44-C8C4-66E3-64FA-ECD21E046864}"/>
              </a:ext>
            </a:extLst>
          </p:cNvPr>
          <p:cNvSpPr/>
          <p:nvPr/>
        </p:nvSpPr>
        <p:spPr>
          <a:xfrm>
            <a:off x="2330270" y="2434740"/>
            <a:ext cx="970133" cy="475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4EBEF5-788F-8971-2961-EEA69A60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8219" y="2901502"/>
            <a:ext cx="352426" cy="3524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16B3DD-C276-EC1B-F50C-8FDAAD575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0999" y="2416812"/>
            <a:ext cx="352426" cy="35242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EB8018-ECD5-D1AF-91F6-E21E04839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0999" y="3577907"/>
            <a:ext cx="352425" cy="3524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ECE0848-0025-2380-481E-7B6C239D2A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3261" y="4030907"/>
            <a:ext cx="326768" cy="3267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BF9E52-123B-7687-66C2-76EA81762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0777" y="4536516"/>
            <a:ext cx="426291" cy="4262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A44D21A-47B7-76FB-F612-8318C2E37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71273" y="1474420"/>
            <a:ext cx="676664" cy="67666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3D2BF1-62AD-D764-9160-5331E13527C8}"/>
              </a:ext>
            </a:extLst>
          </p:cNvPr>
          <p:cNvCxnSpPr>
            <a:cxnSpLocks/>
          </p:cNvCxnSpPr>
          <p:nvPr/>
        </p:nvCxnSpPr>
        <p:spPr>
          <a:xfrm>
            <a:off x="4609605" y="2295709"/>
            <a:ext cx="0" cy="329837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45A5ABEC-CE3B-199B-7E15-6AF183E512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4648" y="5241169"/>
            <a:ext cx="358548" cy="2952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351C69-1596-FE21-3757-E81275EAA91D}"/>
              </a:ext>
            </a:extLst>
          </p:cNvPr>
          <p:cNvCxnSpPr>
            <a:cxnSpLocks/>
          </p:cNvCxnSpPr>
          <p:nvPr/>
        </p:nvCxnSpPr>
        <p:spPr>
          <a:xfrm>
            <a:off x="4597457" y="2593025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94A0E8-D324-EED8-3831-AC77DF8B8D2B}"/>
              </a:ext>
            </a:extLst>
          </p:cNvPr>
          <p:cNvCxnSpPr>
            <a:cxnSpLocks/>
          </p:cNvCxnSpPr>
          <p:nvPr/>
        </p:nvCxnSpPr>
        <p:spPr>
          <a:xfrm>
            <a:off x="4609605" y="3077608"/>
            <a:ext cx="87707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945314-1425-25D6-2F07-9F0F8538B182}"/>
              </a:ext>
            </a:extLst>
          </p:cNvPr>
          <p:cNvCxnSpPr>
            <a:cxnSpLocks/>
          </p:cNvCxnSpPr>
          <p:nvPr/>
        </p:nvCxnSpPr>
        <p:spPr>
          <a:xfrm>
            <a:off x="4609605" y="4749661"/>
            <a:ext cx="87707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171F2B-D3BB-3CB4-9BFD-709BB7817273}"/>
              </a:ext>
            </a:extLst>
          </p:cNvPr>
          <p:cNvCxnSpPr>
            <a:cxnSpLocks/>
          </p:cNvCxnSpPr>
          <p:nvPr/>
        </p:nvCxnSpPr>
        <p:spPr>
          <a:xfrm>
            <a:off x="4609605" y="3763356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8A3636-E46C-41AF-4A36-C627C88C27AC}"/>
              </a:ext>
            </a:extLst>
          </p:cNvPr>
          <p:cNvCxnSpPr>
            <a:cxnSpLocks/>
          </p:cNvCxnSpPr>
          <p:nvPr/>
        </p:nvCxnSpPr>
        <p:spPr>
          <a:xfrm>
            <a:off x="4597457" y="4243085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4C6B18-A7C1-F4CA-B6D9-2CC893719FEA}"/>
              </a:ext>
            </a:extLst>
          </p:cNvPr>
          <p:cNvCxnSpPr>
            <a:cxnSpLocks/>
          </p:cNvCxnSpPr>
          <p:nvPr/>
        </p:nvCxnSpPr>
        <p:spPr>
          <a:xfrm>
            <a:off x="4597457" y="5388806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>
            <a:extLst>
              <a:ext uri="{FF2B5EF4-FFF2-40B4-BE49-F238E27FC236}">
                <a16:creationId xmlns:a16="http://schemas.microsoft.com/office/drawing/2014/main" id="{28B90C8A-6CBA-0D47-2976-0B0667675F94}"/>
              </a:ext>
            </a:extLst>
          </p:cNvPr>
          <p:cNvSpPr/>
          <p:nvPr/>
        </p:nvSpPr>
        <p:spPr>
          <a:xfrm>
            <a:off x="3260799" y="1572064"/>
            <a:ext cx="596089" cy="4921099"/>
          </a:xfrm>
          <a:prstGeom prst="leftBrace">
            <a:avLst>
              <a:gd name="adj1" fmla="val 47466"/>
              <a:gd name="adj2" fmla="val 3645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ED4788-5BCD-221D-BCA6-E9E1C9424593}"/>
              </a:ext>
            </a:extLst>
          </p:cNvPr>
          <p:cNvCxnSpPr>
            <a:cxnSpLocks/>
          </p:cNvCxnSpPr>
          <p:nvPr/>
        </p:nvCxnSpPr>
        <p:spPr>
          <a:xfrm>
            <a:off x="1376548" y="3354734"/>
            <a:ext cx="15535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F8892EB-F1C5-AD7B-B8F9-1582EE5B1F99}"/>
              </a:ext>
            </a:extLst>
          </p:cNvPr>
          <p:cNvSpPr txBox="1"/>
          <p:nvPr/>
        </p:nvSpPr>
        <p:spPr>
          <a:xfrm>
            <a:off x="5046589" y="1633736"/>
            <a:ext cx="2062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Group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ECA9861-D72D-975B-2292-C6433CEE08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42247" y="612990"/>
            <a:ext cx="676664" cy="67666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B4E1D0A-4775-A2F6-8409-62DF672F4ECD}"/>
              </a:ext>
            </a:extLst>
          </p:cNvPr>
          <p:cNvSpPr txBox="1"/>
          <p:nvPr/>
        </p:nvSpPr>
        <p:spPr>
          <a:xfrm>
            <a:off x="4418911" y="866155"/>
            <a:ext cx="6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BF1B5F-D1B1-3B13-A00A-2C16FBF85A1B}"/>
              </a:ext>
            </a:extLst>
          </p:cNvPr>
          <p:cNvSpPr txBox="1"/>
          <p:nvPr/>
        </p:nvSpPr>
        <p:spPr>
          <a:xfrm>
            <a:off x="6077999" y="2423748"/>
            <a:ext cx="2062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Service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0133DC-B81F-77FF-FDBD-D20E831523AF}"/>
              </a:ext>
            </a:extLst>
          </p:cNvPr>
          <p:cNvSpPr txBox="1"/>
          <p:nvPr/>
        </p:nvSpPr>
        <p:spPr>
          <a:xfrm>
            <a:off x="6077996" y="2740169"/>
            <a:ext cx="3010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Service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(F1: Linux,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431B4F-1946-B352-EE2F-C545C35C6983}"/>
              </a:ext>
            </a:extLst>
          </p:cNvPr>
          <p:cNvSpPr txBox="1"/>
          <p:nvPr/>
        </p:nvSpPr>
        <p:spPr>
          <a:xfrm>
            <a:off x="6077998" y="3587143"/>
            <a:ext cx="1253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Vault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C1F2F9-7C0B-7622-D2BE-D13C7540AAE3}"/>
              </a:ext>
            </a:extLst>
          </p:cNvPr>
          <p:cNvSpPr txBox="1"/>
          <p:nvPr/>
        </p:nvSpPr>
        <p:spPr>
          <a:xfrm>
            <a:off x="6077997" y="4025015"/>
            <a:ext cx="301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Analytics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0E5717-81A4-F602-310C-D4F575D0C5B9}"/>
              </a:ext>
            </a:extLst>
          </p:cNvPr>
          <p:cNvSpPr txBox="1"/>
          <p:nvPr/>
        </p:nvSpPr>
        <p:spPr>
          <a:xfrm>
            <a:off x="6077996" y="4580384"/>
            <a:ext cx="301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Insights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2E1768-8802-021A-83A8-B50B82752C83}"/>
              </a:ext>
            </a:extLst>
          </p:cNvPr>
          <p:cNvSpPr txBox="1"/>
          <p:nvPr/>
        </p:nvSpPr>
        <p:spPr>
          <a:xfrm>
            <a:off x="6077996" y="5062738"/>
            <a:ext cx="331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Dashboard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„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upped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3102D36-F6F0-B8B7-4D4D-ECE2183B48E2}"/>
              </a:ext>
            </a:extLst>
          </p:cNvPr>
          <p:cNvCxnSpPr>
            <a:cxnSpLocks/>
          </p:cNvCxnSpPr>
          <p:nvPr/>
        </p:nvCxnSpPr>
        <p:spPr>
          <a:xfrm>
            <a:off x="7366801" y="2593025"/>
            <a:ext cx="163865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EF6B8FF-F27C-2A92-D8FF-004077015F6F}"/>
              </a:ext>
            </a:extLst>
          </p:cNvPr>
          <p:cNvSpPr/>
          <p:nvPr/>
        </p:nvSpPr>
        <p:spPr>
          <a:xfrm>
            <a:off x="7609010" y="2485575"/>
            <a:ext cx="1211543" cy="214899"/>
          </a:xfrm>
          <a:prstGeom prst="roundRect">
            <a:avLst>
              <a:gd name="adj" fmla="val 42718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powered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C26C5C-F6BB-CB54-2006-C91C0466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475" y="5021977"/>
            <a:ext cx="118248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80B50-0B71-235E-F184-EE01F7C63906}"/>
              </a:ext>
            </a:extLst>
          </p:cNvPr>
          <p:cNvSpPr txBox="1"/>
          <p:nvPr/>
        </p:nvSpPr>
        <p:spPr>
          <a:xfrm>
            <a:off x="165196" y="2485575"/>
            <a:ext cx="155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Codespaces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GitHub Codespaces - Visual Studio Marketplace">
            <a:extLst>
              <a:ext uri="{FF2B5EF4-FFF2-40B4-BE49-F238E27FC236}">
                <a16:creationId xmlns:a16="http://schemas.microsoft.com/office/drawing/2014/main" id="{6A8A17B2-7BE4-D427-D899-F5CEB0C8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9" y="2786637"/>
            <a:ext cx="890320" cy="8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196FFF-7C2A-DCE6-3A60-FEF488CC4546}"/>
              </a:ext>
            </a:extLst>
          </p:cNvPr>
          <p:cNvSpPr/>
          <p:nvPr/>
        </p:nvSpPr>
        <p:spPr>
          <a:xfrm>
            <a:off x="1595194" y="2860237"/>
            <a:ext cx="1058042" cy="406440"/>
          </a:xfrm>
          <a:prstGeom prst="roundRect">
            <a:avLst/>
          </a:prstGeom>
          <a:solidFill>
            <a:srgbClr val="40404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azd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up</a:t>
            </a: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72 Monospace" panose="020B0509030603020204" pitchFamily="49" charset="0"/>
              <a:ea typeface="+mn-ea"/>
              <a:cs typeface="72 Monospace" panose="020B0509030603020204" pitchFamily="49" charset="0"/>
            </a:endParaRP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7DF28A63-B532-6326-D194-859164A2CF6B}"/>
              </a:ext>
            </a:extLst>
          </p:cNvPr>
          <p:cNvCxnSpPr>
            <a:cxnSpLocks/>
          </p:cNvCxnSpPr>
          <p:nvPr/>
        </p:nvCxnSpPr>
        <p:spPr>
          <a:xfrm>
            <a:off x="9698398" y="3003183"/>
            <a:ext cx="0" cy="1959624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: Rounded Corners 1026">
            <a:extLst>
              <a:ext uri="{FF2B5EF4-FFF2-40B4-BE49-F238E27FC236}">
                <a16:creationId xmlns:a16="http://schemas.microsoft.com/office/drawing/2014/main" id="{284D38F3-4009-25C0-4CA4-978AC1825866}"/>
              </a:ext>
            </a:extLst>
          </p:cNvPr>
          <p:cNvSpPr/>
          <p:nvPr/>
        </p:nvSpPr>
        <p:spPr>
          <a:xfrm rot="16200000">
            <a:off x="9325713" y="4009740"/>
            <a:ext cx="745371" cy="233708"/>
          </a:xfrm>
          <a:prstGeom prst="roundRect">
            <a:avLst>
              <a:gd name="adj" fmla="val 4461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OData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CAPire | CAPire">
            <a:extLst>
              <a:ext uri="{FF2B5EF4-FFF2-40B4-BE49-F238E27FC236}">
                <a16:creationId xmlns:a16="http://schemas.microsoft.com/office/drawing/2014/main" id="{844AA513-CF1E-70E9-DFE9-BDBBC5E1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14" y="2010159"/>
            <a:ext cx="885711" cy="88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UI5 - Wikipedia">
            <a:extLst>
              <a:ext uri="{FF2B5EF4-FFF2-40B4-BE49-F238E27FC236}">
                <a16:creationId xmlns:a16="http://schemas.microsoft.com/office/drawing/2014/main" id="{0730D2C0-13A7-D4FA-9500-E8CEE285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398" y="2040933"/>
            <a:ext cx="902532" cy="32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0ABE20-C46D-32EA-D20A-68BC0FF1B6BB}"/>
              </a:ext>
            </a:extLst>
          </p:cNvPr>
          <p:cNvSpPr txBox="1"/>
          <p:nvPr/>
        </p:nvSpPr>
        <p:spPr>
          <a:xfrm>
            <a:off x="9319319" y="2721698"/>
            <a:ext cx="902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CAP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39B015A-D3AB-3518-A3E8-E34677138E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78745" y="1045626"/>
            <a:ext cx="476250" cy="63817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D90E7-3C64-4E71-C7EF-3FFBA9B58C87}"/>
              </a:ext>
            </a:extLst>
          </p:cNvPr>
          <p:cNvCxnSpPr>
            <a:cxnSpLocks/>
          </p:cNvCxnSpPr>
          <p:nvPr/>
        </p:nvCxnSpPr>
        <p:spPr>
          <a:xfrm flipV="1">
            <a:off x="9716870" y="1757691"/>
            <a:ext cx="0" cy="26170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803069-D1A1-7766-57B8-D88A0C61012E}"/>
              </a:ext>
            </a:extLst>
          </p:cNvPr>
          <p:cNvSpPr txBox="1"/>
          <p:nvPr/>
        </p:nvSpPr>
        <p:spPr>
          <a:xfrm>
            <a:off x="8048828" y="407449"/>
            <a:ext cx="333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DB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PostgreSQL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citus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blue and white diamond&#10;&#10;Description automatically generated with low confidence">
            <a:extLst>
              <a:ext uri="{FF2B5EF4-FFF2-40B4-BE49-F238E27FC236}">
                <a16:creationId xmlns:a16="http://schemas.microsoft.com/office/drawing/2014/main" id="{67805120-DA4D-C7B7-8494-430193BDE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84" y="790498"/>
            <a:ext cx="399423" cy="3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2129FD-B06A-1EC6-C7D5-C96B28E45DB5}"/>
              </a:ext>
            </a:extLst>
          </p:cNvPr>
          <p:cNvSpPr txBox="1"/>
          <p:nvPr/>
        </p:nvSpPr>
        <p:spPr>
          <a:xfrm>
            <a:off x="6112883" y="769123"/>
            <a:ext cx="1659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formerly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Azure AD)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srgbClr val="0747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E476A92-5656-A8EC-BEB4-3DF6964C366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18911" y="5933396"/>
            <a:ext cx="489235" cy="4892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3E1A72-18EA-366E-A559-BBB25C6222D9}"/>
              </a:ext>
            </a:extLst>
          </p:cNvPr>
          <p:cNvSpPr txBox="1"/>
          <p:nvPr/>
        </p:nvSpPr>
        <p:spPr>
          <a:xfrm>
            <a:off x="4900810" y="5971742"/>
            <a:ext cx="33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ID App Registration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rgbClr val="0747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GitHub Actions · GitHub">
            <a:extLst>
              <a:ext uri="{FF2B5EF4-FFF2-40B4-BE49-F238E27FC236}">
                <a16:creationId xmlns:a16="http://schemas.microsoft.com/office/drawing/2014/main" id="{3F235644-7996-9808-FC80-0A2D1EC1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0" y="4113050"/>
            <a:ext cx="563141" cy="5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07B65D-4D68-BAA9-D467-3834D5BEDF1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56291" y="3790854"/>
            <a:ext cx="0" cy="322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BEB17-98EF-935D-A168-BBD81FE58C09}"/>
              </a:ext>
            </a:extLst>
          </p:cNvPr>
          <p:cNvCxnSpPr>
            <a:cxnSpLocks/>
          </p:cNvCxnSpPr>
          <p:nvPr/>
        </p:nvCxnSpPr>
        <p:spPr>
          <a:xfrm flipV="1">
            <a:off x="1404257" y="3668878"/>
            <a:ext cx="1553546" cy="768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EF9271-4027-8350-ABBC-5A0B6266BDFD}"/>
              </a:ext>
            </a:extLst>
          </p:cNvPr>
          <p:cNvSpPr txBox="1"/>
          <p:nvPr/>
        </p:nvSpPr>
        <p:spPr>
          <a:xfrm>
            <a:off x="969679" y="3756936"/>
            <a:ext cx="949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push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7AB3C0-0716-A3F9-953B-327F9ED8C021}"/>
              </a:ext>
            </a:extLst>
          </p:cNvPr>
          <p:cNvSpPr txBox="1"/>
          <p:nvPr/>
        </p:nvSpPr>
        <p:spPr>
          <a:xfrm>
            <a:off x="2070040" y="4069558"/>
            <a:ext cx="949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E02D1-AAFE-113D-F0F8-E4036E66EB7A}"/>
              </a:ext>
            </a:extLst>
          </p:cNvPr>
          <p:cNvSpPr txBox="1"/>
          <p:nvPr/>
        </p:nvSpPr>
        <p:spPr>
          <a:xfrm>
            <a:off x="295541" y="4676191"/>
            <a:ext cx="144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Action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9A98C24-5152-E088-6686-5863E400DB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437816" y="3605312"/>
            <a:ext cx="194139" cy="194139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4A73CD6-85B5-7CFB-0CA0-70538C272770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685930" y="2707690"/>
            <a:ext cx="2757194" cy="4746578"/>
          </a:xfrm>
          <a:prstGeom prst="bentConnector4">
            <a:avLst>
              <a:gd name="adj1" fmla="val -2261"/>
              <a:gd name="adj2" fmla="val 91884"/>
            </a:avLst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17AC9D-6E4C-8C27-3329-97C44AE1EC4C}"/>
              </a:ext>
            </a:extLst>
          </p:cNvPr>
          <p:cNvSpPr/>
          <p:nvPr/>
        </p:nvSpPr>
        <p:spPr>
          <a:xfrm>
            <a:off x="6732589" y="6414791"/>
            <a:ext cx="1211543" cy="214899"/>
          </a:xfrm>
          <a:prstGeom prst="roundRect">
            <a:avLst>
              <a:gd name="adj" fmla="val 42718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authorized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37FC3-937D-8079-06C9-94A8DAA3408E}"/>
              </a:ext>
            </a:extLst>
          </p:cNvPr>
          <p:cNvSpPr txBox="1"/>
          <p:nvPr/>
        </p:nvSpPr>
        <p:spPr>
          <a:xfrm>
            <a:off x="10039588" y="3204026"/>
            <a:ext cx="1743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Management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3AB19AD0-99DF-FE4D-F143-AA49AAAE557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06454" y="3252005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4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ABA37-9664-F395-6A12-078B3B75E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ADECD8-B010-FC9E-FBA4-8D1A09B5F8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/>
              <a:t>ABAP Cloud </a:t>
            </a:r>
            <a:r>
              <a:rPr lang="de-DE" sz="4400" cap="none" dirty="0" err="1"/>
              <a:t>with</a:t>
            </a:r>
            <a:r>
              <a:rPr lang="de-DE" sz="4400" cap="none" dirty="0"/>
              <a:t> Microsoft</a:t>
            </a:r>
          </a:p>
        </p:txBody>
      </p:sp>
    </p:spTree>
    <p:extLst>
      <p:ext uri="{BB962C8B-B14F-4D97-AF65-F5344CB8AC3E}">
        <p14:creationId xmlns:p14="http://schemas.microsoft.com/office/powerpoint/2010/main" val="408299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3592BDC-4D6C-B070-7529-826C3DEF01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Mittels dem AI SDK und Embedded Steampunk schneller zur SAP AI Implementierung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E8410D-B573-3A6F-D615-9A138BE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6" y="1113335"/>
            <a:ext cx="6520440" cy="531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996BB6C-962C-DEB3-DE5C-31517DDC8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830" y="2401455"/>
            <a:ext cx="5028334" cy="3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2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E469-7887-DC31-BCF6-FF56AEB3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E68EE8A-B1C9-47CC-26F0-F936E861E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 err="1"/>
              <a:t>Build</a:t>
            </a:r>
            <a:r>
              <a:rPr lang="de-DE" sz="4400" cap="none" dirty="0"/>
              <a:t> </a:t>
            </a:r>
            <a:r>
              <a:rPr lang="de-DE" sz="4400" cap="none" dirty="0" err="1"/>
              <a:t>your</a:t>
            </a:r>
            <a:r>
              <a:rPr lang="de-DE" sz="4400" cap="none" dirty="0"/>
              <a:t> own </a:t>
            </a:r>
            <a:r>
              <a:rPr lang="de-DE" sz="4400" cap="none" dirty="0" err="1"/>
              <a:t>ChatGPT</a:t>
            </a:r>
            <a:endParaRPr lang="de-DE" sz="4400" cap="none" dirty="0"/>
          </a:p>
        </p:txBody>
      </p:sp>
    </p:spTree>
    <p:extLst>
      <p:ext uri="{BB962C8B-B14F-4D97-AF65-F5344CB8AC3E}">
        <p14:creationId xmlns:p14="http://schemas.microsoft.com/office/powerpoint/2010/main" val="10459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F869-984D-DAB1-A4D3-0F1A22885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72EAAE-6C4A-366B-A2DC-332DDBFC7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ChatBots</a:t>
            </a:r>
            <a:r>
              <a:rPr lang="de-DE" dirty="0"/>
              <a:t>?!?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B0CC0F-DBB9-18D8-B896-D18097F3A764}"/>
              </a:ext>
            </a:extLst>
          </p:cNvPr>
          <p:cNvGrpSpPr/>
          <p:nvPr/>
        </p:nvGrpSpPr>
        <p:grpSpPr>
          <a:xfrm>
            <a:off x="367426" y="1044544"/>
            <a:ext cx="3617553" cy="4154111"/>
            <a:chOff x="238334" y="79023"/>
            <a:chExt cx="4487001" cy="51525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A1C5EE-7FD0-1590-420D-39209DC67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411"/>
            <a:stretch/>
          </p:blipFill>
          <p:spPr>
            <a:xfrm>
              <a:off x="238334" y="930278"/>
              <a:ext cx="3773143" cy="31993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1656DE-0ED4-4A34-1E2F-87E38020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4781" y="79023"/>
              <a:ext cx="3450554" cy="515251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1E98B9-278C-D20A-6E38-490ECF3CDEBF}"/>
              </a:ext>
            </a:extLst>
          </p:cNvPr>
          <p:cNvSpPr txBox="1"/>
          <p:nvPr/>
        </p:nvSpPr>
        <p:spPr>
          <a:xfrm>
            <a:off x="699461" y="5697483"/>
            <a:ext cx="2687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Expert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You </a:t>
            </a:r>
            <a:r>
              <a:rPr lang="de-DE" i="1" dirty="0" err="1"/>
              <a:t>need</a:t>
            </a:r>
            <a:r>
              <a:rPr lang="de-DE" i="1" dirty="0"/>
              <a:t> to </a:t>
            </a:r>
            <a:r>
              <a:rPr lang="de-DE" i="1" dirty="0" err="1"/>
              <a:t>know</a:t>
            </a:r>
            <a:r>
              <a:rPr lang="de-DE" i="1" dirty="0"/>
              <a:t> </a:t>
            </a:r>
            <a:r>
              <a:rPr lang="de-DE" dirty="0" err="1"/>
              <a:t>what</a:t>
            </a:r>
            <a:r>
              <a:rPr lang="de-DE" dirty="0"/>
              <a:t> and </a:t>
            </a:r>
            <a:r>
              <a:rPr lang="de-DE" dirty="0" err="1"/>
              <a:t>how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620E2-9646-7ED0-7A41-528FAD052A80}"/>
              </a:ext>
            </a:extLst>
          </p:cNvPr>
          <p:cNvSpPr txBox="1"/>
          <p:nvPr/>
        </p:nvSpPr>
        <p:spPr>
          <a:xfrm>
            <a:off x="1492360" y="536221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TERMINAL</a:t>
            </a:r>
            <a:endParaRPr lang="en-US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F0B3E15-2888-382D-B013-F5A34F6E593F}"/>
              </a:ext>
            </a:extLst>
          </p:cNvPr>
          <p:cNvSpPr/>
          <p:nvPr/>
        </p:nvSpPr>
        <p:spPr>
          <a:xfrm>
            <a:off x="3586200" y="5396269"/>
            <a:ext cx="918610" cy="301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E6A53-7F07-BF93-66C7-A204E5ACA2A5}"/>
              </a:ext>
            </a:extLst>
          </p:cNvPr>
          <p:cNvSpPr txBox="1"/>
          <p:nvPr/>
        </p:nvSpPr>
        <p:spPr>
          <a:xfrm>
            <a:off x="5683708" y="536221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UI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9686A-300C-E8B2-4A07-8E760240417F}"/>
              </a:ext>
            </a:extLst>
          </p:cNvPr>
          <p:cNvSpPr txBox="1"/>
          <p:nvPr/>
        </p:nvSpPr>
        <p:spPr>
          <a:xfrm>
            <a:off x="9852628" y="5362210"/>
            <a:ext cx="144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 with AI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9FCC7-9A72-5325-2211-024C4B55CAAC}"/>
              </a:ext>
            </a:extLst>
          </p:cNvPr>
          <p:cNvSpPr txBox="1"/>
          <p:nvPr/>
        </p:nvSpPr>
        <p:spPr>
          <a:xfrm>
            <a:off x="4590144" y="5791282"/>
            <a:ext cx="276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i="1" dirty="0" err="1"/>
              <a:t>app</a:t>
            </a:r>
            <a:r>
              <a:rPr lang="de-DE" i="1" dirty="0"/>
              <a:t> </a:t>
            </a:r>
            <a:r>
              <a:rPr lang="de-DE" i="1" dirty="0" err="1"/>
              <a:t>defines</a:t>
            </a:r>
            <a:r>
              <a:rPr lang="de-DE" i="1" dirty="0"/>
              <a:t> / </a:t>
            </a:r>
            <a:r>
              <a:rPr lang="de-DE" i="1" dirty="0" err="1"/>
              <a:t>limits</a:t>
            </a:r>
            <a:r>
              <a:rPr lang="de-DE" i="1" dirty="0"/>
              <a:t> </a:t>
            </a:r>
            <a:r>
              <a:rPr lang="de-DE" dirty="0" err="1"/>
              <a:t>what</a:t>
            </a:r>
            <a:r>
              <a:rPr lang="de-DE" dirty="0"/>
              <a:t> you </a:t>
            </a:r>
            <a:r>
              <a:rPr lang="de-DE" dirty="0" err="1"/>
              <a:t>can</a:t>
            </a:r>
            <a:r>
              <a:rPr lang="de-DE" dirty="0"/>
              <a:t> do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23450B-5FB2-997B-667B-A17E6E72C783}"/>
              </a:ext>
            </a:extLst>
          </p:cNvPr>
          <p:cNvSpPr txBox="1"/>
          <p:nvPr/>
        </p:nvSpPr>
        <p:spPr>
          <a:xfrm>
            <a:off x="9036537" y="5768915"/>
            <a:ext cx="2724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Explore</a:t>
            </a:r>
            <a:r>
              <a:rPr lang="de-DE" i="1" dirty="0"/>
              <a:t> </a:t>
            </a:r>
            <a:r>
              <a:rPr lang="de-DE" i="1" dirty="0" err="1"/>
              <a:t>what‘s</a:t>
            </a:r>
            <a:r>
              <a:rPr lang="de-DE" i="1" dirty="0"/>
              <a:t> possible</a:t>
            </a:r>
            <a:endParaRPr lang="en-US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144DF1-10E4-9FD5-E80E-A7699DDB1D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33"/>
          <a:stretch/>
        </p:blipFill>
        <p:spPr>
          <a:xfrm>
            <a:off x="7839229" y="1025770"/>
            <a:ext cx="4168983" cy="3871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EB1135-E789-994A-D19A-0E7940E79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613" y="1246872"/>
            <a:ext cx="3436982" cy="31993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91D960-7748-72DA-A85C-AF4ACB1C3743}"/>
              </a:ext>
            </a:extLst>
          </p:cNvPr>
          <p:cNvCxnSpPr>
            <a:cxnSpLocks/>
          </p:cNvCxnSpPr>
          <p:nvPr/>
        </p:nvCxnSpPr>
        <p:spPr>
          <a:xfrm>
            <a:off x="4045505" y="1119883"/>
            <a:ext cx="0" cy="41661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21DBEB-3C76-0206-2512-50ABD93AC10A}"/>
              </a:ext>
            </a:extLst>
          </p:cNvPr>
          <p:cNvCxnSpPr>
            <a:cxnSpLocks/>
          </p:cNvCxnSpPr>
          <p:nvPr/>
        </p:nvCxnSpPr>
        <p:spPr>
          <a:xfrm>
            <a:off x="7758686" y="1119883"/>
            <a:ext cx="0" cy="42423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81024CB-7BD9-403B-2B4E-01E3785FB7AF}"/>
              </a:ext>
            </a:extLst>
          </p:cNvPr>
          <p:cNvSpPr/>
          <p:nvPr/>
        </p:nvSpPr>
        <p:spPr>
          <a:xfrm>
            <a:off x="7299381" y="5396269"/>
            <a:ext cx="918610" cy="301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9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7" grpId="0" animBg="1"/>
    </p:bldLst>
  </p:timing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89</TotalTime>
  <Words>297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72 Monospace</vt:lpstr>
      <vt:lpstr>Arial</vt:lpstr>
      <vt:lpstr>Arial Black</vt:lpstr>
      <vt:lpstr>Calibri</vt:lpstr>
      <vt:lpstr>Calibri Light</vt:lpstr>
      <vt:lpstr>Segoe UI</vt:lpstr>
      <vt:lpstr>Symbol</vt:lpstr>
      <vt:lpstr>Wingdings</vt:lpstr>
      <vt:lpstr>DSAG-Technologietage 2024</vt:lpstr>
      <vt:lpstr>Office Theme</vt:lpstr>
      <vt:lpstr>1_DSAG-Technologietage 2024</vt:lpstr>
      <vt:lpstr>TechXChange – Microsoft Track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</cp:lastModifiedBy>
  <cp:revision>252</cp:revision>
  <dcterms:created xsi:type="dcterms:W3CDTF">2018-07-31T15:04:08Z</dcterms:created>
  <dcterms:modified xsi:type="dcterms:W3CDTF">2024-02-02T14:19:48Z</dcterms:modified>
</cp:coreProperties>
</file>